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 Black"/>
      <p:bold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Roboto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Black-bold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font" Target="fonts/RobotoBlack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RobotoLight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Light-italic.fntdata"/><Relationship Id="rId16" Type="http://schemas.openxmlformats.org/officeDocument/2006/relationships/slide" Target="slides/slide11.xml"/><Relationship Id="rId38" Type="http://schemas.openxmlformats.org/officeDocument/2006/relationships/font" Target="fonts/Roboto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bb1c8986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g21bb1c89861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d30a40b1c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2d30a40b1ce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202b488b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2f202b488b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eec80d35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g2eeec80d350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eec80d35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g2eeec80d350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1c160b99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g21c160b99f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eeec80d35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g2eeec80d350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7" name="Google Shape;357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f202b488b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2f202b488b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f202b488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2f202b488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" name="Google Shape;379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30a40b1c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g2d30a40b1ce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73" name="Google Shape;73;p1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parator" showMasterSp="0">
  <p:cSld name="1_Separato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pessoa, no interior, homem, mesa&#10;&#10;Descrição gerada automaticamente" id="97" name="Google Shape;9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2147"/>
            <a:ext cx="9144000" cy="50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>
            <p:ph type="title"/>
          </p:nvPr>
        </p:nvSpPr>
        <p:spPr>
          <a:xfrm>
            <a:off x="666206" y="842554"/>
            <a:ext cx="5829299" cy="1105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  <a:defRPr b="0" sz="3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666206" y="2027289"/>
            <a:ext cx="4036171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4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2" type="body"/>
          </p:nvPr>
        </p:nvSpPr>
        <p:spPr>
          <a:xfrm>
            <a:off x="5107829" y="4771016"/>
            <a:ext cx="4036171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b="0" i="1" sz="9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or" showMasterSp="0">
  <p:cSld name="Separato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46567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title"/>
          </p:nvPr>
        </p:nvSpPr>
        <p:spPr>
          <a:xfrm>
            <a:off x="583223" y="601607"/>
            <a:ext cx="4339904" cy="110583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Calibri"/>
              <a:buNone/>
              <a:defRPr b="0" sz="4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583224" y="1710799"/>
            <a:ext cx="4036171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b="1" sz="21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2" type="body"/>
          </p:nvPr>
        </p:nvSpPr>
        <p:spPr>
          <a:xfrm>
            <a:off x="583224" y="2598808"/>
            <a:ext cx="4036171" cy="7861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b="0" sz="21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Uma imagem contendo desenho&#10;&#10;Descrição gerada automaticamente" id="22" name="Google Shape;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7006" y="3558555"/>
            <a:ext cx="1019071" cy="77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_Info" showMasterSp="0">
  <p:cSld name="Contact_Info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1" type="ftr"/>
          </p:nvPr>
        </p:nvSpPr>
        <p:spPr>
          <a:xfrm>
            <a:off x="2357896" y="4767263"/>
            <a:ext cx="4249379" cy="284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>
            <a:off x="611653" y="3443334"/>
            <a:ext cx="3086100" cy="104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2200" lIns="84400" spcFirstLastPara="1" rIns="84400" wrap="square" tIns="42200">
            <a:spAutoFit/>
          </a:bodyPr>
          <a:lstStyle/>
          <a:p>
            <a:pPr indent="0" lvl="0" marL="0" marR="0" rtl="0" algn="ctr">
              <a:lnSpc>
                <a:spcPct val="136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 Software Solutions Inc.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666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1001 Durham Ave, Suite 204, S. Plainfield, NJ 07080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666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🕿: +1 908 462 1500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666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🖂: </a:t>
            </a:r>
            <a:r>
              <a:rPr b="0" i="0" lang="en" sz="1100" u="none" cap="none" strike="noStrike">
                <a:solidFill>
                  <a:srgbClr val="FFA100"/>
                </a:solidFill>
                <a:latin typeface="Calibri"/>
                <a:ea typeface="Calibri"/>
                <a:cs typeface="Calibri"/>
                <a:sym typeface="Calibri"/>
              </a:rPr>
              <a:t>info@essit.com | </a:t>
            </a:r>
            <a:r>
              <a:rPr b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: </a:t>
            </a:r>
            <a:r>
              <a:rPr b="0" i="0" lang="en" sz="1100" u="none" cap="none" strike="noStrike">
                <a:solidFill>
                  <a:srgbClr val="FFA100"/>
                </a:solidFill>
                <a:latin typeface="Calibri"/>
                <a:ea typeface="Calibri"/>
                <a:cs typeface="Calibri"/>
                <a:sym typeface="Calibri"/>
              </a:rPr>
              <a:t>www.essit.com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 txBox="1"/>
          <p:nvPr/>
        </p:nvSpPr>
        <p:spPr>
          <a:xfrm>
            <a:off x="3657388" y="2483908"/>
            <a:ext cx="1775967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rPr>
              <a:t>Thank you!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/>
          <p:nvPr/>
        </p:nvSpPr>
        <p:spPr>
          <a:xfrm>
            <a:off x="5629806" y="3447024"/>
            <a:ext cx="3086100" cy="1023317"/>
          </a:xfrm>
          <a:prstGeom prst="rect">
            <a:avLst/>
          </a:prstGeom>
          <a:noFill/>
          <a:ln>
            <a:noFill/>
          </a:ln>
        </p:spPr>
        <p:txBody>
          <a:bodyPr anchorCtr="0" anchor="t" bIns="42200" lIns="84400" spcFirstLastPara="1" rIns="84400" wrap="square" tIns="42200">
            <a:spAutoFit/>
          </a:bodyPr>
          <a:lstStyle/>
          <a:p>
            <a:pPr indent="0" lvl="0" marL="0" marR="0" rtl="0" algn="ctr">
              <a:lnSpc>
                <a:spcPct val="136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 Software Solutions Brasil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666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Alameda Rio Negro, 503 – 7o andar, Barueri - SP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666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🕿: +55 11 2970-1009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666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🖂: </a:t>
            </a:r>
            <a:r>
              <a:rPr b="0" i="0" lang="en" sz="1100" u="none" cap="none" strike="noStrike">
                <a:solidFill>
                  <a:srgbClr val="FFA100"/>
                </a:solidFill>
                <a:latin typeface="Calibri"/>
                <a:ea typeface="Calibri"/>
                <a:cs typeface="Calibri"/>
                <a:sym typeface="Calibri"/>
              </a:rPr>
              <a:t>essbrasil@essit.com | </a:t>
            </a:r>
            <a:r>
              <a:rPr b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: </a:t>
            </a:r>
            <a:r>
              <a:rPr b="0" i="0" lang="en" sz="1100" u="none" cap="none" strike="noStrike">
                <a:solidFill>
                  <a:srgbClr val="FFA100"/>
                </a:solidFill>
                <a:latin typeface="Calibri"/>
                <a:ea typeface="Calibri"/>
                <a:cs typeface="Calibri"/>
                <a:sym typeface="Calibri"/>
              </a:rPr>
              <a:t>www.essit.com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ma imagem contendo laranja, segurando, frente, homem&#10;&#10;Descrição gerada automaticamente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6975" y="-1"/>
            <a:ext cx="8906294" cy="137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>
            <a:off x="243995" y="1324910"/>
            <a:ext cx="8900005" cy="3676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ma imagem contendo desenho&#10;&#10;Descrição gerada automaticamente" id="30" name="Google Shape;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8949" y="1390984"/>
            <a:ext cx="1233003" cy="938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3224" y="2971509"/>
            <a:ext cx="3171825" cy="35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65" y="3017505"/>
            <a:ext cx="3171825" cy="35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5" name="Google Shape;55;p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7" name="Google Shape;57;p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3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8.jpg"/><Relationship Id="rId6" Type="http://schemas.openxmlformats.org/officeDocument/2006/relationships/image" Target="../media/image29.png"/><Relationship Id="rId7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C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, Padrão do plano de fundo&#10;&#10;Descrição gerada automaticamente" id="105" name="Google Shape;105;p16"/>
          <p:cNvPicPr preferRelativeResize="0"/>
          <p:nvPr/>
        </p:nvPicPr>
        <p:blipFill rotWithShape="1">
          <a:blip r:embed="rId3">
            <a:alphaModFix/>
          </a:blip>
          <a:srcRect b="6704" l="0" r="-1" t="14182"/>
          <a:stretch/>
        </p:blipFill>
        <p:spPr>
          <a:xfrm>
            <a:off x="3302876" y="8"/>
            <a:ext cx="5841125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>
            <p:ph idx="4294967295" type="ctrTitle"/>
          </p:nvPr>
        </p:nvSpPr>
        <p:spPr>
          <a:xfrm>
            <a:off x="95875" y="817200"/>
            <a:ext cx="3109500" cy="14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 Black"/>
              <a:buNone/>
            </a:pPr>
            <a:r>
              <a:rPr b="0" i="0" lang="en" sz="2900" u="none" cap="none" strike="noStrik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Treinamento hands-on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oboto Black"/>
              <a:buNone/>
            </a:pPr>
            <a:r>
              <a:rPr lang="en" sz="2900">
                <a:latin typeface="Roboto Black"/>
                <a:ea typeface="Roboto Black"/>
                <a:cs typeface="Roboto Black"/>
                <a:sym typeface="Roboto Black"/>
              </a:rPr>
              <a:t>Snowflake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descr="Logotipo&#10;&#10;Descrição gerada automaticamente" id="107" name="Google Shape;10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1125" y="121457"/>
            <a:ext cx="1395295" cy="1062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204925" y="3734100"/>
            <a:ext cx="289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Instrutor:</a:t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Gustavo Lopes Martins</a:t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18/Agosto</a:t>
            </a:r>
            <a:r>
              <a:rPr b="1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/202</a:t>
            </a: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2402100" y="1645950"/>
            <a:ext cx="43398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7500"/>
              <a:t>Dúvidas?</a:t>
            </a:r>
            <a:endParaRPr sz="7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/>
        </p:nvSpPr>
        <p:spPr>
          <a:xfrm>
            <a:off x="527250" y="122400"/>
            <a:ext cx="807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b="1" lang="en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Visão geral Snowflake: </a:t>
            </a: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Timeline e Surgimento</a:t>
            </a:r>
            <a:endParaRPr i="0" sz="1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0" name="Google Shape;220;p26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6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222" name="Google Shape;222;p26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223" name="Google Shape;223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224" name="Google Shape;224;p2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5" name="Google Shape;225;p26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6" name="Google Shape;226;p26"/>
          <p:cNvCxnSpPr/>
          <p:nvPr/>
        </p:nvCxnSpPr>
        <p:spPr>
          <a:xfrm>
            <a:off x="0" y="2528775"/>
            <a:ext cx="9140700" cy="216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6"/>
          <p:cNvCxnSpPr/>
          <p:nvPr/>
        </p:nvCxnSpPr>
        <p:spPr>
          <a:xfrm>
            <a:off x="786850" y="2364025"/>
            <a:ext cx="0" cy="33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26"/>
          <p:cNvSpPr txBox="1"/>
          <p:nvPr/>
        </p:nvSpPr>
        <p:spPr>
          <a:xfrm>
            <a:off x="385700" y="2025325"/>
            <a:ext cx="110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2012: Fundação</a:t>
            </a:r>
            <a:endParaRPr sz="1000"/>
          </a:p>
        </p:txBody>
      </p:sp>
      <p:sp>
        <p:nvSpPr>
          <p:cNvPr id="229" name="Google Shape;229;p26"/>
          <p:cNvSpPr txBox="1"/>
          <p:nvPr/>
        </p:nvSpPr>
        <p:spPr>
          <a:xfrm>
            <a:off x="50150" y="2758225"/>
            <a:ext cx="1774200" cy="1708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</a:t>
            </a:r>
            <a:r>
              <a:rPr lang="en" sz="900"/>
              <a:t>O Snowflake foi fundado em 2012 por três veteranos da indústria de dados: Benoit Dageville, Thierry Cruanes, e Marcin Żukowski.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</a:t>
            </a:r>
            <a:r>
              <a:rPr lang="en" sz="900"/>
              <a:t>A ideia surgiu da necessidade de criar um Data Warehouse nativo na nuvem que pudesse lidar com os desafios modernos de dados.</a:t>
            </a:r>
            <a:endParaRPr sz="900"/>
          </a:p>
        </p:txBody>
      </p:sp>
      <p:cxnSp>
        <p:nvCxnSpPr>
          <p:cNvPr id="230" name="Google Shape;230;p26"/>
          <p:cNvCxnSpPr/>
          <p:nvPr/>
        </p:nvCxnSpPr>
        <p:spPr>
          <a:xfrm>
            <a:off x="2465100" y="2364025"/>
            <a:ext cx="0" cy="33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26"/>
          <p:cNvSpPr txBox="1"/>
          <p:nvPr/>
        </p:nvSpPr>
        <p:spPr>
          <a:xfrm>
            <a:off x="5691150" y="2853025"/>
            <a:ext cx="124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2018: Expansão e Popularidade</a:t>
            </a:r>
            <a:endParaRPr sz="1000"/>
          </a:p>
        </p:txBody>
      </p:sp>
      <p:sp>
        <p:nvSpPr>
          <p:cNvPr id="232" name="Google Shape;232;p26"/>
          <p:cNvSpPr txBox="1"/>
          <p:nvPr/>
        </p:nvSpPr>
        <p:spPr>
          <a:xfrm>
            <a:off x="1685025" y="618338"/>
            <a:ext cx="1774200" cy="1708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</a:t>
            </a:r>
            <a:r>
              <a:rPr lang="en" sz="900"/>
              <a:t>Em 2014, o Snowflake saiu do modo stealth e começou a disponibilizar a plataforma para um público mais amplo.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</a:t>
            </a:r>
            <a:r>
              <a:rPr lang="en" sz="900"/>
              <a:t>O lançamento foi focado em demonstrar a capacidade do Snowflake de separar armazenamento e computação, um conceito inovador na época.</a:t>
            </a:r>
            <a:endParaRPr sz="900"/>
          </a:p>
        </p:txBody>
      </p:sp>
      <p:cxnSp>
        <p:nvCxnSpPr>
          <p:cNvPr id="233" name="Google Shape;233;p26"/>
          <p:cNvCxnSpPr/>
          <p:nvPr/>
        </p:nvCxnSpPr>
        <p:spPr>
          <a:xfrm>
            <a:off x="4521075" y="2364025"/>
            <a:ext cx="0" cy="33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6"/>
          <p:cNvSpPr txBox="1"/>
          <p:nvPr/>
        </p:nvSpPr>
        <p:spPr>
          <a:xfrm>
            <a:off x="3775250" y="2025325"/>
            <a:ext cx="163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2015: Primeiros Clientes</a:t>
            </a:r>
            <a:endParaRPr sz="1000"/>
          </a:p>
        </p:txBody>
      </p:sp>
      <p:sp>
        <p:nvSpPr>
          <p:cNvPr id="235" name="Google Shape;235;p26"/>
          <p:cNvSpPr txBox="1"/>
          <p:nvPr/>
        </p:nvSpPr>
        <p:spPr>
          <a:xfrm>
            <a:off x="3632138" y="2715113"/>
            <a:ext cx="1774200" cy="87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</a:t>
            </a:r>
            <a:r>
              <a:rPr lang="en" sz="900"/>
              <a:t>Snowflake conquistou seus primeiros clientes, começando a ganhar reconhecimento no mercado de Data Warehousing.</a:t>
            </a:r>
            <a:endParaRPr sz="900"/>
          </a:p>
        </p:txBody>
      </p:sp>
      <p:cxnSp>
        <p:nvCxnSpPr>
          <p:cNvPr id="236" name="Google Shape;236;p26"/>
          <p:cNvCxnSpPr/>
          <p:nvPr/>
        </p:nvCxnSpPr>
        <p:spPr>
          <a:xfrm>
            <a:off x="6313950" y="2371275"/>
            <a:ext cx="0" cy="33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26"/>
          <p:cNvSpPr txBox="1"/>
          <p:nvPr/>
        </p:nvSpPr>
        <p:spPr>
          <a:xfrm>
            <a:off x="2101725" y="2853025"/>
            <a:ext cx="124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2014: Saída do Stealth Mode</a:t>
            </a:r>
            <a:endParaRPr sz="1000"/>
          </a:p>
        </p:txBody>
      </p:sp>
      <p:sp>
        <p:nvSpPr>
          <p:cNvPr id="238" name="Google Shape;238;p26"/>
          <p:cNvSpPr txBox="1"/>
          <p:nvPr/>
        </p:nvSpPr>
        <p:spPr>
          <a:xfrm>
            <a:off x="5426850" y="618350"/>
            <a:ext cx="1774200" cy="156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</a:t>
            </a:r>
            <a:r>
              <a:rPr lang="en" sz="900"/>
              <a:t>Em 2018, o Snowflake continuou a expandir suas funcionalidades e começou a ganhar popularidade entre empresas de diversos setores.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</a:t>
            </a:r>
            <a:r>
              <a:rPr lang="en" sz="900"/>
              <a:t>A empresa também lançou novos recursos e integrou-se com várias ferramentas de BI e ETL.</a:t>
            </a:r>
            <a:endParaRPr sz="900"/>
          </a:p>
        </p:txBody>
      </p:sp>
      <p:cxnSp>
        <p:nvCxnSpPr>
          <p:cNvPr id="239" name="Google Shape;239;p26"/>
          <p:cNvCxnSpPr/>
          <p:nvPr/>
        </p:nvCxnSpPr>
        <p:spPr>
          <a:xfrm>
            <a:off x="8212300" y="2364025"/>
            <a:ext cx="0" cy="33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26"/>
          <p:cNvSpPr txBox="1"/>
          <p:nvPr/>
        </p:nvSpPr>
        <p:spPr>
          <a:xfrm>
            <a:off x="7445000" y="2025325"/>
            <a:ext cx="163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2020: IPO</a:t>
            </a:r>
            <a:endParaRPr sz="1000"/>
          </a:p>
        </p:txBody>
      </p:sp>
      <p:sp>
        <p:nvSpPr>
          <p:cNvPr id="241" name="Google Shape;241;p26"/>
          <p:cNvSpPr txBox="1"/>
          <p:nvPr/>
        </p:nvSpPr>
        <p:spPr>
          <a:xfrm>
            <a:off x="7374488" y="2810213"/>
            <a:ext cx="1774200" cy="143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</a:t>
            </a:r>
            <a:r>
              <a:rPr lang="en" sz="900"/>
              <a:t>Em setembro de 2020, Snowflake tornou-se uma empresa pública com uma das maiores ofertas públicas iniciais (IPO) do setor de tecnologia, sendo uma das poucas empresas que receberam investimento de Warren </a:t>
            </a:r>
            <a:r>
              <a:rPr lang="en" sz="900"/>
              <a:t>Buffett</a:t>
            </a:r>
            <a:r>
              <a:rPr lang="en" sz="900"/>
              <a:t> em IPO.</a:t>
            </a:r>
            <a:endParaRPr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7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27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248" name="Google Shape;248;p27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249" name="Google Shape;249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250" name="Google Shape;250;p2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1" name="Google Shape;251;p27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2" name="Google Shape;2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52125"/>
            <a:ext cx="8839200" cy="362633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 txBox="1"/>
          <p:nvPr/>
        </p:nvSpPr>
        <p:spPr>
          <a:xfrm>
            <a:off x="527250" y="122400"/>
            <a:ext cx="807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b="1" lang="en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Visão geral Snowflake: </a:t>
            </a: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Diferenciais do Snowflake</a:t>
            </a:r>
            <a:endParaRPr i="0" sz="1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8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8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260" name="Google Shape;260;p28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261" name="Google Shape;261;p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262" name="Google Shape;262;p2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3" name="Google Shape;263;p28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28"/>
          <p:cNvSpPr txBox="1"/>
          <p:nvPr/>
        </p:nvSpPr>
        <p:spPr>
          <a:xfrm>
            <a:off x="527250" y="122400"/>
            <a:ext cx="807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b="1" lang="en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Visão geral Snowflake: </a:t>
            </a: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Diferenciais do Snowflake</a:t>
            </a:r>
            <a:endParaRPr i="0" sz="1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37800"/>
            <a:ext cx="8839204" cy="3957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9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29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272" name="Google Shape;272;p29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273" name="Google Shape;273;p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274" name="Google Shape;274;p2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75" name="Google Shape;275;p29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29"/>
          <p:cNvSpPr txBox="1"/>
          <p:nvPr/>
        </p:nvSpPr>
        <p:spPr>
          <a:xfrm>
            <a:off x="527250" y="122400"/>
            <a:ext cx="807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b="1" lang="en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Visão geral Snowflake: </a:t>
            </a: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Diferenciais do Snowflake</a:t>
            </a:r>
            <a:endParaRPr i="0" sz="1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77" name="Google Shape;277;p29"/>
          <p:cNvGrpSpPr/>
          <p:nvPr/>
        </p:nvGrpSpPr>
        <p:grpSpPr>
          <a:xfrm>
            <a:off x="41518" y="190050"/>
            <a:ext cx="9029564" cy="4763402"/>
            <a:chOff x="702563" y="833627"/>
            <a:chExt cx="10087771" cy="5366004"/>
          </a:xfrm>
        </p:grpSpPr>
        <p:pic>
          <p:nvPicPr>
            <p:cNvPr id="278" name="Google Shape;278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52899" y="1816921"/>
              <a:ext cx="6637435" cy="4005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2563" y="833627"/>
              <a:ext cx="5283709" cy="5366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29"/>
            <p:cNvSpPr/>
            <p:nvPr/>
          </p:nvSpPr>
          <p:spPr>
            <a:xfrm>
              <a:off x="5734811" y="1918716"/>
              <a:ext cx="4724400" cy="550544"/>
            </a:xfrm>
            <a:custGeom>
              <a:rect b="b" l="l" r="r" t="t"/>
              <a:pathLst>
                <a:path extrusionOk="0" h="550544" w="4724400">
                  <a:moveTo>
                    <a:pt x="4724399" y="0"/>
                  </a:moveTo>
                  <a:lnTo>
                    <a:pt x="0" y="0"/>
                  </a:lnTo>
                  <a:lnTo>
                    <a:pt x="0" y="550163"/>
                  </a:lnTo>
                  <a:lnTo>
                    <a:pt x="4724399" y="550163"/>
                  </a:lnTo>
                  <a:lnTo>
                    <a:pt x="4724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1" name="Google Shape;281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010655" y="1467611"/>
              <a:ext cx="4116324" cy="6797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0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30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288" name="Google Shape;288;p30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289" name="Google Shape;289;p3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290" name="Google Shape;290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1" name="Google Shape;291;p30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p30"/>
          <p:cNvSpPr txBox="1"/>
          <p:nvPr/>
        </p:nvSpPr>
        <p:spPr>
          <a:xfrm>
            <a:off x="527250" y="122400"/>
            <a:ext cx="807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b="1" lang="en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Visão geral Snowflake: </a:t>
            </a: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Diferenciais do Snowflake</a:t>
            </a:r>
            <a:endParaRPr i="0" sz="1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93" name="Google Shape;293;p30"/>
          <p:cNvPicPr preferRelativeResize="0"/>
          <p:nvPr/>
        </p:nvPicPr>
        <p:blipFill rotWithShape="1">
          <a:blip r:embed="rId5">
            <a:alphaModFix/>
          </a:blip>
          <a:srcRect b="0" l="0" r="0" t="-12905"/>
          <a:stretch/>
        </p:blipFill>
        <p:spPr>
          <a:xfrm>
            <a:off x="897563" y="170988"/>
            <a:ext cx="7333567" cy="480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/>
          <p:nvPr>
            <p:ph type="title"/>
          </p:nvPr>
        </p:nvSpPr>
        <p:spPr>
          <a:xfrm>
            <a:off x="2402100" y="1645950"/>
            <a:ext cx="43398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7500"/>
              <a:t>Dúvidas?</a:t>
            </a:r>
            <a:endParaRPr sz="7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2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32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305" name="Google Shape;305;p32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306" name="Google Shape;306;p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307" name="Google Shape;307;p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8" name="Google Shape;308;p32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p32"/>
          <p:cNvSpPr txBox="1"/>
          <p:nvPr/>
        </p:nvSpPr>
        <p:spPr>
          <a:xfrm>
            <a:off x="527250" y="122400"/>
            <a:ext cx="807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b="1" lang="en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Carregamento de Dados</a:t>
            </a:r>
            <a:r>
              <a:rPr b="1" lang="en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Fonte de Dados</a:t>
            </a:r>
            <a:endParaRPr i="0" sz="1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10" name="Google Shape;31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37800"/>
            <a:ext cx="8562624" cy="4070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3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33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317" name="Google Shape;317;p33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318" name="Google Shape;318;p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319" name="Google Shape;319;p3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0" name="Google Shape;320;p33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33"/>
          <p:cNvSpPr txBox="1"/>
          <p:nvPr/>
        </p:nvSpPr>
        <p:spPr>
          <a:xfrm>
            <a:off x="527250" y="122400"/>
            <a:ext cx="807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b="1" lang="en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Carregamento de Dados: </a:t>
            </a: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Arquitetura ETL</a:t>
            </a:r>
            <a:endParaRPr i="0" sz="1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322" name="Google Shape;322;p33"/>
          <p:cNvGrpSpPr/>
          <p:nvPr/>
        </p:nvGrpSpPr>
        <p:grpSpPr>
          <a:xfrm>
            <a:off x="193543" y="269753"/>
            <a:ext cx="8842264" cy="4517894"/>
            <a:chOff x="193547" y="269747"/>
            <a:chExt cx="11903963" cy="5873497"/>
          </a:xfrm>
        </p:grpSpPr>
        <p:pic>
          <p:nvPicPr>
            <p:cNvPr id="323" name="Google Shape;323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3914" y="566927"/>
              <a:ext cx="10025171" cy="5576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159495" y="2401824"/>
              <a:ext cx="3938015" cy="2371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3547" y="269747"/>
              <a:ext cx="393192" cy="3307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4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34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332" name="Google Shape;332;p34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333" name="Google Shape;333;p3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334" name="Google Shape;334;p3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5" name="Google Shape;335;p34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6" name="Google Shape;3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400" y="384950"/>
            <a:ext cx="8147900" cy="45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4"/>
          <p:cNvSpPr txBox="1"/>
          <p:nvPr/>
        </p:nvSpPr>
        <p:spPr>
          <a:xfrm>
            <a:off x="527250" y="122400"/>
            <a:ext cx="807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b="1" lang="en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Carregamento de Dados: </a:t>
            </a: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Arquitetura ETL</a:t>
            </a:r>
            <a:endParaRPr i="0" sz="1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b="35364" l="7292" r="9172" t="5189"/>
          <a:stretch/>
        </p:blipFill>
        <p:spPr>
          <a:xfrm>
            <a:off x="4703611" y="3505025"/>
            <a:ext cx="1459727" cy="1434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7"/>
          <p:cNvGrpSpPr/>
          <p:nvPr/>
        </p:nvGrpSpPr>
        <p:grpSpPr>
          <a:xfrm>
            <a:off x="3028293" y="293905"/>
            <a:ext cx="6161539" cy="481346"/>
            <a:chOff x="3982065" y="391873"/>
            <a:chExt cx="8215385" cy="641795"/>
          </a:xfrm>
        </p:grpSpPr>
        <p:pic>
          <p:nvPicPr>
            <p:cNvPr descr="Uma imagem contendo laranja, segurando, frente, homem&#10;&#10;Descrição gerada automaticamente" id="115" name="Google Shape;115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49607" y="391873"/>
              <a:ext cx="8047843" cy="571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7"/>
            <p:cNvSpPr/>
            <p:nvPr/>
          </p:nvSpPr>
          <p:spPr>
            <a:xfrm>
              <a:off x="3982065" y="880368"/>
              <a:ext cx="1484700" cy="15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7"/>
          <p:cNvSpPr/>
          <p:nvPr/>
        </p:nvSpPr>
        <p:spPr>
          <a:xfrm>
            <a:off x="1253361" y="1"/>
            <a:ext cx="7890600" cy="5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463714" y="1"/>
            <a:ext cx="1569900" cy="524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ma imagem contendo desenho&#10;&#10;Descrição gerada automaticamente" id="119" name="Google Shape;11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787" y="26317"/>
            <a:ext cx="832680" cy="633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laranja, segurando, frente, homem&#10;&#10;Descrição gerada automaticamente" id="120" name="Google Shape;12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73730"/>
            <a:ext cx="9144000" cy="11504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7713398" y="88500"/>
            <a:ext cx="10917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Sobre mim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164825" y="2686025"/>
            <a:ext cx="25974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" sz="1900" u="sng">
                <a:latin typeface="Calibri"/>
                <a:ea typeface="Calibri"/>
                <a:cs typeface="Calibri"/>
                <a:sym typeface="Calibri"/>
              </a:rPr>
              <a:t>Gustavo Henrique Lopes Martins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Engenheiro de Dados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RPA |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Business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Intelligence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&amp; Insight - ESS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 do Thomás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2672600" y="916800"/>
            <a:ext cx="6288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Graduando em Gestão da Tecnologia da Informação pela Universidade Fumec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Atuando como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engenheiro de dados na área de </a:t>
            </a:r>
            <a:r>
              <a:rPr b="1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&amp; Insight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 ESS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Estou 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desde 2018 atuando em consultoria de dados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com foco 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 soluções de Big Data e computação em nuvem, p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rincipalmente AWS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Mineiro de corpo, alma e coração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Conhecimento em Python, Scala, 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Spark, AWS e 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TerraForm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LinkedIn: </a:t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787" y="855400"/>
            <a:ext cx="1887225" cy="18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5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35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344" name="Google Shape;344;p35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345" name="Google Shape;345;p3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346" name="Google Shape;346;p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7" name="Google Shape;347;p35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" name="Google Shape;348;p35"/>
          <p:cNvSpPr txBox="1"/>
          <p:nvPr/>
        </p:nvSpPr>
        <p:spPr>
          <a:xfrm>
            <a:off x="527250" y="122400"/>
            <a:ext cx="807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b="1" lang="en" sz="2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Carregamento de Dados: </a:t>
            </a: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Snowpack</a:t>
            </a:r>
            <a:endParaRPr sz="23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49" name="Google Shape;3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900" y="587125"/>
            <a:ext cx="7236898" cy="4070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/>
          <p:nvPr>
            <p:ph type="title"/>
          </p:nvPr>
        </p:nvSpPr>
        <p:spPr>
          <a:xfrm>
            <a:off x="1614725" y="1645950"/>
            <a:ext cx="51273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7500"/>
              <a:t>Hands-on</a:t>
            </a:r>
            <a:endParaRPr sz="7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7"/>
          <p:cNvSpPr txBox="1"/>
          <p:nvPr/>
        </p:nvSpPr>
        <p:spPr>
          <a:xfrm>
            <a:off x="527250" y="122400"/>
            <a:ext cx="807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Tour rápido na Snowsight (Interface Web)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37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37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362" name="Google Shape;362;p37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363" name="Google Shape;363;p3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364" name="Google Shape;364;p3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5" name="Google Shape;365;p37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6" name="Google Shape;3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37800"/>
            <a:ext cx="8839204" cy="4000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/>
          <p:nvPr>
            <p:ph type="title"/>
          </p:nvPr>
        </p:nvSpPr>
        <p:spPr>
          <a:xfrm>
            <a:off x="1614725" y="1645950"/>
            <a:ext cx="51273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7500"/>
              <a:t>Hands-on</a:t>
            </a:r>
            <a:endParaRPr sz="7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 txBox="1"/>
          <p:nvPr>
            <p:ph type="title"/>
          </p:nvPr>
        </p:nvSpPr>
        <p:spPr>
          <a:xfrm>
            <a:off x="2402100" y="1645950"/>
            <a:ext cx="43398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7500"/>
              <a:t>Dúvidas?</a:t>
            </a:r>
            <a:endParaRPr sz="7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/>
          <p:nvPr>
            <p:ph idx="11" type="ftr"/>
          </p:nvPr>
        </p:nvSpPr>
        <p:spPr>
          <a:xfrm>
            <a:off x="2357896" y="4767263"/>
            <a:ext cx="4249379" cy="284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© 2020 Enterprise Software Solutions, Inc. – All rights reserved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8"/>
          <p:cNvGrpSpPr/>
          <p:nvPr/>
        </p:nvGrpSpPr>
        <p:grpSpPr>
          <a:xfrm>
            <a:off x="3028293" y="293905"/>
            <a:ext cx="6161539" cy="481346"/>
            <a:chOff x="3982065" y="391873"/>
            <a:chExt cx="8215385" cy="641795"/>
          </a:xfrm>
        </p:grpSpPr>
        <p:pic>
          <p:nvPicPr>
            <p:cNvPr descr="Uma imagem contendo laranja, segurando, frente, homem&#10;&#10;Descrição gerada automaticamente" id="130" name="Google Shape;130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49607" y="391873"/>
              <a:ext cx="8047843" cy="571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18"/>
            <p:cNvSpPr/>
            <p:nvPr/>
          </p:nvSpPr>
          <p:spPr>
            <a:xfrm>
              <a:off x="3982065" y="880368"/>
              <a:ext cx="1484700" cy="15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8"/>
          <p:cNvSpPr/>
          <p:nvPr/>
        </p:nvSpPr>
        <p:spPr>
          <a:xfrm>
            <a:off x="1253361" y="1"/>
            <a:ext cx="7890600" cy="5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463714" y="1"/>
            <a:ext cx="1569900" cy="524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ma imagem contendo desenho&#10;&#10;Descrição gerada automaticamente" id="134" name="Google Shape;13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787" y="26317"/>
            <a:ext cx="832680" cy="633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laranja, segurando, frente, homem&#10;&#10;Descrição gerada automaticamente" id="135" name="Google Shape;13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73730"/>
            <a:ext cx="9144000" cy="11504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7713409" y="88491"/>
            <a:ext cx="92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2546000" y="1626863"/>
            <a:ext cx="4178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1" lang="en" sz="3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1" i="0" lang="en" sz="3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reinamento</a:t>
            </a:r>
            <a:endParaRPr b="1" i="0" sz="3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2856025" y="2947238"/>
            <a:ext cx="37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1" lang="en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ands-on </a:t>
            </a:r>
            <a:r>
              <a:rPr b="1" lang="en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Snowflake</a:t>
            </a:r>
            <a:endParaRPr b="1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9"/>
          <p:cNvGrpSpPr/>
          <p:nvPr/>
        </p:nvGrpSpPr>
        <p:grpSpPr>
          <a:xfrm>
            <a:off x="3028293" y="293905"/>
            <a:ext cx="6161539" cy="481346"/>
            <a:chOff x="3982065" y="391873"/>
            <a:chExt cx="8215385" cy="641795"/>
          </a:xfrm>
        </p:grpSpPr>
        <p:pic>
          <p:nvPicPr>
            <p:cNvPr descr="Uma imagem contendo laranja, segurando, frente, homem&#10;&#10;Descrição gerada automaticamente" id="144" name="Google Shape;144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49607" y="391873"/>
              <a:ext cx="8047843" cy="571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9"/>
            <p:cNvSpPr/>
            <p:nvPr/>
          </p:nvSpPr>
          <p:spPr>
            <a:xfrm>
              <a:off x="3982065" y="880368"/>
              <a:ext cx="1484700" cy="15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9"/>
          <p:cNvSpPr/>
          <p:nvPr/>
        </p:nvSpPr>
        <p:spPr>
          <a:xfrm>
            <a:off x="1253361" y="1"/>
            <a:ext cx="7890600" cy="5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463714" y="1"/>
            <a:ext cx="1569900" cy="524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ma imagem contendo desenho&#10;&#10;Descrição gerada automaticamente" id="148" name="Google Shape;14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787" y="26317"/>
            <a:ext cx="832680" cy="633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laranja, segurando, frente, homem&#10;&#10;Descrição gerada automaticamente" id="149" name="Google Shape;14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73730"/>
            <a:ext cx="9144000" cy="11504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/>
        </p:nvSpPr>
        <p:spPr>
          <a:xfrm>
            <a:off x="152400" y="1655725"/>
            <a:ext cx="4537200" cy="3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b="1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Introdução ao Snowflake</a:t>
            </a:r>
            <a:endParaRPr b="1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Apresentação Inicial</a:t>
            </a:r>
            <a:endParaRPr b="1" sz="1500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- Contextualização Engenharia de Dados</a:t>
            </a:r>
            <a:endParaRPr b="1" sz="1500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Visão Geral do Snowflake</a:t>
            </a:r>
            <a:endParaRPr b="1" i="0" sz="1500" u="none" cap="none" strike="noStrike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75707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b="1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Configuração do Ambiente</a:t>
            </a:r>
            <a:endParaRPr b="1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Criar uma conta trial</a:t>
            </a:r>
            <a:endParaRPr b="1" i="0" sz="1500" u="none" cap="none" strike="noStrike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Tour pelo Console</a:t>
            </a:r>
            <a:endParaRPr b="1" i="0" sz="1500" u="none" cap="none" strike="noStrike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r>
              <a:rPr b="1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Carregamento de Dados</a:t>
            </a:r>
            <a:endParaRPr b="1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Fonte de Dados</a:t>
            </a:r>
            <a:endParaRPr b="1" sz="1500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" sz="15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4.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Hands-on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- SQL Basics no Snowflake</a:t>
            </a:r>
            <a:endParaRPr b="1" sz="1500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- Gerenciamento de Data Warehouse</a:t>
            </a:r>
            <a:endParaRPr b="1" sz="1500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- Segurança e Controle de Acesso</a:t>
            </a:r>
            <a:endParaRPr b="1" sz="1500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- Time Travel e Fail-safe</a:t>
            </a:r>
            <a:endParaRPr b="1" sz="1500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- Conclusão e Q&amp;A</a:t>
            </a:r>
            <a:endParaRPr b="1" sz="1500">
              <a:solidFill>
                <a:srgbClr val="75707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7713409" y="88491"/>
            <a:ext cx="92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Tópicos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82725" y="651600"/>
            <a:ext cx="313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Tópicos abordados</a:t>
            </a:r>
            <a:endParaRPr b="1" i="0" sz="2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1614725" y="1645950"/>
            <a:ext cx="51273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7500"/>
              <a:t>Introdução</a:t>
            </a:r>
            <a:endParaRPr sz="7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/>
        </p:nvSpPr>
        <p:spPr>
          <a:xfrm>
            <a:off x="527249" y="122400"/>
            <a:ext cx="5546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b="0" i="0" lang="en" sz="23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Pré requisitos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21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165" name="Google Shape;165;p21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166" name="Google Shape;166;p2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167" name="Google Shape;167;p2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8" name="Google Shape;168;p21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21"/>
          <p:cNvSpPr txBox="1"/>
          <p:nvPr/>
        </p:nvSpPr>
        <p:spPr>
          <a:xfrm>
            <a:off x="305125" y="686775"/>
            <a:ext cx="8209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Conta Trial Snowflake Ativada</a:t>
            </a:r>
            <a:r>
              <a:rPr b="0" i="0" lang="en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;</a:t>
            </a:r>
            <a:endParaRPr b="0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Noção básica em SQL</a:t>
            </a:r>
            <a:r>
              <a:rPr b="0" i="0" lang="en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;</a:t>
            </a:r>
            <a:endParaRPr b="0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0" i="0" lang="en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Possuir acesso ao material do treinamento;</a:t>
            </a:r>
            <a:endParaRPr b="0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9701" y="216388"/>
            <a:ext cx="2141375" cy="21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600" y="2039775"/>
            <a:ext cx="5984903" cy="2505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/>
        </p:nvSpPr>
        <p:spPr>
          <a:xfrm>
            <a:off x="527249" y="122400"/>
            <a:ext cx="5546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rPr b="0" i="0" lang="en" sz="23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Qual o objetivo deste treinamento?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22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179" name="Google Shape;179;p22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180" name="Google Shape;180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181" name="Google Shape;181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2" name="Google Shape;182;p22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p22"/>
          <p:cNvSpPr txBox="1"/>
          <p:nvPr/>
        </p:nvSpPr>
        <p:spPr>
          <a:xfrm>
            <a:off x="305125" y="686775"/>
            <a:ext cx="62718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Este treinamento tem como objetivo </a:t>
            </a: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proporcionar uma compreensão básica e prática do Snowflake como plataforma de </a:t>
            </a:r>
            <a:r>
              <a:rPr b="1"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Data Warehousing</a:t>
            </a:r>
            <a:endParaRPr b="1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Durante o treinamento, os participantes serão introduzidos </a:t>
            </a: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à arquitetura </a:t>
            </a:r>
            <a:r>
              <a:rPr b="1"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Snowflake </a:t>
            </a: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 o que diferencia a solução de outros </a:t>
            </a:r>
            <a:r>
              <a:rPr lang="en" sz="2200" u="sng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Data Warehouses tradicionais</a:t>
            </a: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 abordando conceitos de segurança e controle de acesso, com práticas para carregar, consultar e gerenciar dados no </a:t>
            </a:r>
            <a:r>
              <a:rPr b="1"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Snowflake</a:t>
            </a:r>
            <a:r>
              <a:rPr b="0" i="0" lang="en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2751" y="122388"/>
            <a:ext cx="2141375" cy="21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/>
        </p:nvSpPr>
        <p:spPr>
          <a:xfrm>
            <a:off x="527250" y="122400"/>
            <a:ext cx="6206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O que faz um Engenheiro de Dados Snowflake?</a:t>
            </a:r>
            <a:endParaRPr sz="23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t/>
            </a:r>
            <a:endParaRPr sz="23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3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192" name="Google Shape;192;p23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193" name="Google Shape;193;p2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194" name="Google Shape;194;p2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5" name="Google Shape;195;p23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23"/>
          <p:cNvSpPr txBox="1"/>
          <p:nvPr/>
        </p:nvSpPr>
        <p:spPr>
          <a:xfrm>
            <a:off x="5542075" y="485400"/>
            <a:ext cx="3545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Desenhos de arquitetura</a:t>
            </a:r>
            <a:r>
              <a:rPr b="0" i="0" lang="en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;</a:t>
            </a:r>
            <a:endParaRPr b="0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Pipelines de dados</a:t>
            </a:r>
            <a:r>
              <a:rPr b="0" i="0" lang="en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;</a:t>
            </a:r>
            <a:endParaRPr b="0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Integração de dados;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Sistemas Distribuídos.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00" y="767125"/>
            <a:ext cx="4336734" cy="3776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/>
        </p:nvSpPr>
        <p:spPr>
          <a:xfrm>
            <a:off x="527250" y="122400"/>
            <a:ext cx="68871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O que faz um Engenheiro de Dados Snowflake?</a:t>
            </a:r>
            <a:endParaRPr sz="23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Roboto Light"/>
              <a:buNone/>
            </a:pPr>
            <a:r>
              <a:t/>
            </a:r>
            <a:endParaRPr sz="23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 rotWithShape="1">
          <a:blip r:embed="rId3">
            <a:alphaModFix/>
          </a:blip>
          <a:srcRect b="51367" l="42198" r="14217" t="6486"/>
          <a:stretch/>
        </p:blipFill>
        <p:spPr>
          <a:xfrm>
            <a:off x="145590" y="202625"/>
            <a:ext cx="294110" cy="247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24"/>
          <p:cNvGrpSpPr/>
          <p:nvPr/>
        </p:nvGrpSpPr>
        <p:grpSpPr>
          <a:xfrm>
            <a:off x="0" y="4860955"/>
            <a:ext cx="9562009" cy="387117"/>
            <a:chOff x="0" y="6481273"/>
            <a:chExt cx="12749345" cy="516156"/>
          </a:xfrm>
        </p:grpSpPr>
        <p:grpSp>
          <p:nvGrpSpPr>
            <p:cNvPr id="205" name="Google Shape;205;p24"/>
            <p:cNvGrpSpPr/>
            <p:nvPr/>
          </p:nvGrpSpPr>
          <p:grpSpPr>
            <a:xfrm>
              <a:off x="0" y="6481273"/>
              <a:ext cx="12192000" cy="429595"/>
              <a:chOff x="0" y="6481273"/>
              <a:chExt cx="12192000" cy="429595"/>
            </a:xfrm>
          </p:grpSpPr>
          <p:pic>
            <p:nvPicPr>
              <p:cNvPr id="206" name="Google Shape;206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6676104"/>
                <a:ext cx="12192000" cy="1846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</p:pic>
          <p:pic>
            <p:nvPicPr>
              <p:cNvPr id="207" name="Google Shape;207;p2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480" y="6481273"/>
                <a:ext cx="493787" cy="4295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8" name="Google Shape;208;p24"/>
            <p:cNvSpPr txBox="1"/>
            <p:nvPr/>
          </p:nvSpPr>
          <p:spPr>
            <a:xfrm>
              <a:off x="9008645" y="6632329"/>
              <a:ext cx="3740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0" lang="en" sz="700" u="none" cap="none" strike="noStrike">
                  <a:solidFill>
                    <a:srgbClr val="888888"/>
                  </a:solidFill>
                  <a:latin typeface="Calibri"/>
                  <a:ea typeface="Calibri"/>
                  <a:cs typeface="Calibri"/>
                  <a:sym typeface="Calibri"/>
                </a:rPr>
                <a:t>© 2020 Enterprise Software Solutions, Inc. – All rights reserved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" name="Google Shape;20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875" y="450049"/>
            <a:ext cx="8145200" cy="44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